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64" r:id="rId3"/>
    <p:sldId id="261" r:id="rId4"/>
    <p:sldId id="263" r:id="rId5"/>
    <p:sldId id="262" r:id="rId6"/>
    <p:sldId id="265" r:id="rId7"/>
    <p:sldId id="267" r:id="rId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782C8-9B3D-4EB0-AFB2-524C74E356B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08B17-F65B-4B10-B946-D7443312A1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A8D2B-2DE2-4EC4-B292-4C0A5D2A3DA5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16426"/>
            <a:ext cx="5504204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7C811-022A-421A-AE2E-6588FCDD1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7C811-022A-421A-AE2E-6588FCDD13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7C811-022A-421A-AE2E-6588FCDD13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7C811-022A-421A-AE2E-6588FCDD13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7C811-022A-421A-AE2E-6588FCDD13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7C811-022A-421A-AE2E-6588FCDD13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7C811-022A-421A-AE2E-6588FCDD13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7C811-022A-421A-AE2E-6588FCDD13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E3B60-5EB1-4F65-B532-0E67E463018D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A1530-58E1-4C57-8F99-A448DA7B5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Unidata Policy Committee Meeting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24 May 2011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Reasons this is important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Need an updated strategic plan to inform our next core-funding proposal, which will be submitted in early 2013.</a:t>
            </a:r>
          </a:p>
          <a:p>
            <a:r>
              <a:rPr lang="en-US" dirty="0" smtClean="0"/>
              <a:t>To develop a shared vision for the program.</a:t>
            </a:r>
          </a:p>
          <a:p>
            <a:r>
              <a:rPr lang="en-US" dirty="0" smtClean="0"/>
              <a:t>Bring staff together and connect their day-to-day work with higher level goals.</a:t>
            </a:r>
          </a:p>
          <a:p>
            <a:r>
              <a:rPr lang="en-US" dirty="0" smtClean="0"/>
              <a:t>It is a useful management tool, helping with setting priorities, and resource planning and allocation.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Actionable Strategic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srgbClr val="FF0000"/>
                </a:solidFill>
              </a:rPr>
              <a:t>An Actionable Plan should: </a:t>
            </a:r>
          </a:p>
          <a:p>
            <a:pPr lvl="1">
              <a:spcBef>
                <a:spcPts val="0"/>
              </a:spcBef>
            </a:pPr>
            <a:r>
              <a:rPr lang="en-US" sz="2300" dirty="0" smtClean="0"/>
              <a:t>be primarily focused on the next 3-5 years, </a:t>
            </a:r>
          </a:p>
          <a:p>
            <a:pPr lvl="1">
              <a:spcBef>
                <a:spcPts val="0"/>
              </a:spcBef>
            </a:pPr>
            <a:r>
              <a:rPr lang="en-US" sz="2300" dirty="0" smtClean="0"/>
              <a:t>be relatively short (~3-4 pages) and easy to build and change,</a:t>
            </a:r>
          </a:p>
          <a:p>
            <a:pPr lvl="1">
              <a:spcBef>
                <a:spcPts val="0"/>
              </a:spcBef>
            </a:pPr>
            <a:r>
              <a:rPr lang="en-US" sz="2300" dirty="0" smtClean="0"/>
              <a:t>be an effective management tool for allocating resources,</a:t>
            </a:r>
          </a:p>
          <a:p>
            <a:pPr lvl="1">
              <a:spcBef>
                <a:spcPts val="0"/>
              </a:spcBef>
            </a:pPr>
            <a:r>
              <a:rPr lang="en-US" sz="2300" dirty="0" smtClean="0"/>
              <a:t>connects the day-to-day work to the higher-level goals, and</a:t>
            </a:r>
          </a:p>
          <a:p>
            <a:pPr lvl="1">
              <a:spcBef>
                <a:spcPts val="0"/>
              </a:spcBef>
            </a:pPr>
            <a:r>
              <a:rPr lang="en-US" sz="2300" dirty="0" smtClean="0"/>
              <a:t>makes the PURPOSE of the organization clear.</a:t>
            </a:r>
          </a:p>
          <a:p>
            <a:pPr lvl="1">
              <a:spcBef>
                <a:spcPts val="0"/>
              </a:spcBef>
            </a:pPr>
            <a:endParaRPr lang="en-US" sz="23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srgbClr val="FF0000"/>
                </a:solidFill>
              </a:rPr>
              <a:t>Purpose:</a:t>
            </a:r>
          </a:p>
          <a:p>
            <a:pPr lvl="1"/>
            <a:r>
              <a:rPr lang="en-US" sz="2300" b="1" dirty="0" smtClean="0"/>
              <a:t>Core Values:</a:t>
            </a:r>
            <a:r>
              <a:rPr lang="en-US" sz="2300" dirty="0" smtClean="0"/>
              <a:t>  What would you retain even in the face of huge impacts (what can your staff always count on)? </a:t>
            </a:r>
          </a:p>
          <a:p>
            <a:pPr lvl="1"/>
            <a:r>
              <a:rPr lang="en-US" sz="2300" b="1" dirty="0" smtClean="0"/>
              <a:t>Product/Services and Customers:</a:t>
            </a:r>
            <a:r>
              <a:rPr lang="en-US" sz="2300" dirty="0" smtClean="0"/>
              <a:t>  What are you offering, who pays for them, who uses them, and what does the user experience? </a:t>
            </a:r>
          </a:p>
          <a:p>
            <a:pPr lvl="1"/>
            <a:r>
              <a:rPr lang="en-US" sz="2300" b="1" dirty="0" smtClean="0"/>
              <a:t>Value Proposition:</a:t>
            </a:r>
            <a:r>
              <a:rPr lang="en-US" sz="2300" dirty="0" smtClean="0"/>
              <a:t> How would you differentiate your products/services from other competitors (pick a primary approach that would appeal to your customers and reflect resources)?  </a:t>
            </a:r>
          </a:p>
          <a:p>
            <a:pPr lvl="2"/>
            <a:r>
              <a:rPr lang="en-US" sz="2100" dirty="0" smtClean="0"/>
              <a:t>Cheapest Price (e.g., Walmart, McDonalds).</a:t>
            </a:r>
          </a:p>
          <a:p>
            <a:pPr lvl="2"/>
            <a:r>
              <a:rPr lang="en-US" sz="2100" dirty="0" smtClean="0"/>
              <a:t>Cutting Edge Products (e.g., Intel, Apple).</a:t>
            </a:r>
          </a:p>
          <a:p>
            <a:pPr lvl="2"/>
            <a:r>
              <a:rPr lang="en-US" sz="2100" dirty="0" smtClean="0"/>
              <a:t>Highest Customer Service (e.g., Ritz Carleton, Burger King).</a:t>
            </a:r>
            <a:endParaRPr lang="en-US"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 from the Bottom Up</a:t>
            </a:r>
            <a:br>
              <a:rPr lang="en-US" dirty="0" smtClean="0"/>
            </a:br>
            <a:r>
              <a:rPr lang="en-US" sz="2200" dirty="0" smtClean="0"/>
              <a:t>Brain Storming, No Formal Writing Yet!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Answer the following questions (i.e., don’t start writing mission statements):</a:t>
            </a:r>
          </a:p>
          <a:p>
            <a:pPr marL="739775" lvl="1" indent="-282575">
              <a:buFont typeface="+mj-lt"/>
              <a:buAutoNum type="arabicPeriod"/>
            </a:pPr>
            <a:r>
              <a:rPr lang="en-US" dirty="0" smtClean="0"/>
              <a:t>What are our core values?</a:t>
            </a:r>
          </a:p>
          <a:p>
            <a:pPr marL="739775" lvl="1" indent="-282575">
              <a:buFont typeface="+mj-lt"/>
              <a:buAutoNum type="arabicPeriod"/>
            </a:pPr>
            <a:r>
              <a:rPr lang="en-US" dirty="0" smtClean="0"/>
              <a:t>Who are our customers, what do the experience, and how does that contribute to outcomes?</a:t>
            </a:r>
          </a:p>
          <a:p>
            <a:pPr marL="739775" lvl="1" indent="-282575">
              <a:buFont typeface="+mj-lt"/>
              <a:buAutoNum type="arabicPeriod"/>
            </a:pPr>
            <a:r>
              <a:rPr lang="en-US" dirty="0" smtClean="0"/>
              <a:t>Who pays or raises money to produce these experiences?</a:t>
            </a:r>
          </a:p>
          <a:p>
            <a:pPr marL="739775" lvl="1" indent="-282575">
              <a:buFont typeface="+mj-lt"/>
              <a:buAutoNum type="arabicPeriod"/>
            </a:pPr>
            <a:r>
              <a:rPr lang="en-US" dirty="0" smtClean="0"/>
              <a:t>How are our user experiences different from other competitors?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Key Words.  </a:t>
            </a:r>
            <a:r>
              <a:rPr lang="en-US" dirty="0" smtClean="0"/>
              <a:t>Underline the key words or phrases in the answers that are critical to success (values, customers, experience, outcomes, etc):</a:t>
            </a:r>
          </a:p>
          <a:p>
            <a:pPr lvl="1"/>
            <a:r>
              <a:rPr lang="en-US" dirty="0" smtClean="0"/>
              <a:t>These words must be reflected in all vision, mission, goal, and objective statements</a:t>
            </a:r>
          </a:p>
          <a:p>
            <a:pPr lvl="1"/>
            <a:r>
              <a:rPr lang="en-US" dirty="0" smtClean="0"/>
              <a:t>They connect the day-to-day work to the vision, mission, etc.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 to Create 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Based on the Answers and Key Words: write a preliminary vision (5-10 years) and mission (3-5 years) statement</a:t>
            </a:r>
          </a:p>
          <a:p>
            <a:pPr marL="739775" lvl="1" indent="-282575"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Don’t include anything you can’t measure or control.</a:t>
            </a:r>
          </a:p>
          <a:p>
            <a:pPr marL="739775" lvl="1" indent="-282575"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Format: </a:t>
            </a:r>
            <a:r>
              <a:rPr lang="en-US" sz="1800" b="1" dirty="0" smtClean="0"/>
              <a:t>“Achieve a goal </a:t>
            </a:r>
            <a:r>
              <a:rPr lang="en-US" sz="1800" b="1" u="sng" dirty="0" smtClean="0"/>
              <a:t>BY</a:t>
            </a:r>
            <a:r>
              <a:rPr lang="en-US" sz="1800" b="1" dirty="0" smtClean="0"/>
              <a:t> taking a clearly defined action </a:t>
            </a:r>
            <a:r>
              <a:rPr lang="en-US" sz="1800" b="1" u="sng" dirty="0" smtClean="0"/>
              <a:t>BY</a:t>
            </a:r>
            <a:r>
              <a:rPr lang="en-US" sz="1800" b="1" dirty="0" smtClean="0"/>
              <a:t> a specific date or period.”</a:t>
            </a:r>
            <a:r>
              <a:rPr lang="en-US" sz="1800" dirty="0" smtClean="0"/>
              <a:t> 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339725" indent="-282575">
              <a:spcBef>
                <a:spcPts val="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Goals/Objectives.  </a:t>
            </a:r>
            <a:r>
              <a:rPr lang="en-US" sz="2000" dirty="0" smtClean="0"/>
              <a:t>Write G/Os required to meet the Vision/Mission statement  -- they must be in the Actionable Format and use the same key words.</a:t>
            </a:r>
            <a:br>
              <a:rPr lang="en-US" sz="2000" dirty="0" smtClean="0"/>
            </a:b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Accountability.</a:t>
            </a:r>
            <a:r>
              <a:rPr lang="en-US" sz="2000" dirty="0" smtClean="0"/>
              <a:t>  The vision, mission, goal, and objective statements are assigned to an individual or group  -- a real management tool! </a:t>
            </a:r>
            <a:br>
              <a:rPr lang="en-US" sz="2000" dirty="0" smtClean="0"/>
            </a:b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The Plan.</a:t>
            </a:r>
            <a:r>
              <a:rPr lang="en-US" sz="2000" dirty="0" smtClean="0"/>
              <a:t>   Add an introduction to all of this – that is your plan!</a:t>
            </a:r>
            <a:br>
              <a:rPr lang="en-US" sz="2000" dirty="0" smtClean="0"/>
            </a:b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Metrics and Test.  </a:t>
            </a:r>
            <a:r>
              <a:rPr lang="en-US" sz="2000" dirty="0" smtClean="0"/>
              <a:t>The metrics are built into the plan’s statements (not separate).  Best test of the plan is to walk a user through the entire plan and examine whether you really achieve the desired outcomes (i.e., break the plan).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 Steps Discussed at Staff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Process for developing the plan and identifying the best path forward.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Brainstorming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Getting additional input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Drafting the plan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Finalization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Guidelines and format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Time-table</a:t>
            </a:r>
          </a:p>
          <a:p>
            <a:pPr lvl="0"/>
            <a:r>
              <a:rPr lang="en-US" dirty="0" smtClean="0"/>
              <a:t>Agreement on above as well as agreement that </a:t>
            </a:r>
            <a:r>
              <a:rPr lang="en-US" dirty="0" smtClean="0">
                <a:solidFill>
                  <a:srgbClr val="FF0000"/>
                </a:solidFill>
              </a:rPr>
              <a:t>we are all peers in this exercise and </a:t>
            </a:r>
            <a:r>
              <a:rPr lang="en-US" u="sng" dirty="0" smtClean="0">
                <a:solidFill>
                  <a:srgbClr val="FF0000"/>
                </a:solidFill>
              </a:rPr>
              <a:t>share the responsibility</a:t>
            </a:r>
            <a:r>
              <a:rPr lang="en-US" dirty="0" smtClean="0">
                <a:solidFill>
                  <a:srgbClr val="FF0000"/>
                </a:solidFill>
              </a:rPr>
              <a:t> for developing a plan and a shared vision for the program.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Will be holding a mini-retreat on 8 June to begin the exercise.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A draft will be prepared for feedback and additional input from both governing committees before the Fall committee meetings.</a:t>
            </a:r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5410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Process, format, etc.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Focus: Evolving community needs, science and education drivers, technology evolution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Responsibilities, obligations, and 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growing expectations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Opportunities, challenges, and threats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Core values and guiding principles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497</Words>
  <Application>Microsoft Office PowerPoint</Application>
  <PresentationFormat>On-screen Show (4:3)</PresentationFormat>
  <Paragraphs>65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Strategic Planning</vt:lpstr>
      <vt:lpstr>Reasons this is important  </vt:lpstr>
      <vt:lpstr>Actionable Strategic Plan</vt:lpstr>
      <vt:lpstr>Build from the Bottom Up Brain Storming, No Formal Writing Yet!</vt:lpstr>
      <vt:lpstr>Begin to Create the Plan</vt:lpstr>
      <vt:lpstr>Next Steps Discussed at Staff Meeting</vt:lpstr>
      <vt:lpstr>Committee Input</vt:lpstr>
    </vt:vector>
  </TitlesOfParts>
  <Company>University Corporation for Atmospheric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vwilliam</dc:creator>
  <cp:lastModifiedBy>Linda Miller</cp:lastModifiedBy>
  <cp:revision>113</cp:revision>
  <dcterms:created xsi:type="dcterms:W3CDTF">2010-11-04T20:16:36Z</dcterms:created>
  <dcterms:modified xsi:type="dcterms:W3CDTF">2011-05-26T15:28:06Z</dcterms:modified>
</cp:coreProperties>
</file>